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b2491c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b2491c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 quality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to measure it without additional infrastructure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aimed to find relationships between air quality  and other better measured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about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how we combined sensor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b2491ce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b2491ce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Perhaps r</a:t>
            </a:r>
            <a:r>
              <a:rPr b="1" lang="en-GB" sz="1200">
                <a:solidFill>
                  <a:schemeClr val="dk1"/>
                </a:solidFill>
              </a:rPr>
              <a:t>ecommended actions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GB" sz="1200">
                <a:solidFill>
                  <a:schemeClr val="dk1"/>
                </a:solidFill>
              </a:rPr>
              <a:t>More ulez?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GB" sz="1200">
                <a:solidFill>
                  <a:schemeClr val="dk1"/>
                </a:solidFill>
              </a:rPr>
              <a:t>More cycling?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b9cd0603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b9cd0603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b2491ce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b2491ce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9.gif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hyperlink" Target="http://drive.google.com/file/d/16ORCgtMS1lqNsXcZyPuCsaDx3snmWFml/view" TargetMode="External"/><Relationship Id="rId7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58950" y="418450"/>
            <a:ext cx="7104900" cy="3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CUSP London Data Dive 2024 Group 5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25" y="1143000"/>
            <a:ext cx="5238750" cy="28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57150">
              <a:srgbClr val="000000">
                <a:alpha val="50000"/>
              </a:srgbClr>
            </a:outerShdw>
          </a:effectLst>
        </p:spPr>
      </p:pic>
      <p:sp>
        <p:nvSpPr>
          <p:cNvPr id="56" name="Google Shape;56;p13"/>
          <p:cNvSpPr txBox="1"/>
          <p:nvPr/>
        </p:nvSpPr>
        <p:spPr>
          <a:xfrm>
            <a:off x="1248300" y="4057325"/>
            <a:ext cx="6647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Ikram Achak, Henry Cao, </a:t>
            </a:r>
            <a:r>
              <a:rPr lang="en-GB" sz="1800">
                <a:solidFill>
                  <a:schemeClr val="dk2"/>
                </a:solidFill>
              </a:rPr>
              <a:t>Juanes Lamilla, Kenneth Martin, </a:t>
            </a:r>
            <a:r>
              <a:rPr lang="en-GB" sz="1800">
                <a:solidFill>
                  <a:schemeClr val="dk2"/>
                </a:solidFill>
              </a:rPr>
              <a:t>Bohao Su, Michael Watson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76200" y="55050"/>
            <a:ext cx="82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2D3039"/>
                </a:solidFill>
              </a:rPr>
              <a:t>1] Q: Are there any other ways to measure or estimate air quality beyond setting up more monitors?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50" y="2491850"/>
            <a:ext cx="3931350" cy="25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700" y="135588"/>
            <a:ext cx="831025" cy="8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275275" y="450825"/>
            <a:ext cx="1337100" cy="3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2D3039"/>
                </a:solidFill>
              </a:rPr>
              <a:t>Pollutants</a:t>
            </a:r>
            <a:endParaRPr sz="1000"/>
          </a:p>
        </p:txBody>
      </p:sp>
      <p:sp>
        <p:nvSpPr>
          <p:cNvPr id="65" name="Google Shape;65;p14"/>
          <p:cNvSpPr/>
          <p:nvPr/>
        </p:nvSpPr>
        <p:spPr>
          <a:xfrm>
            <a:off x="275275" y="859775"/>
            <a:ext cx="1337100" cy="3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2D3039"/>
                </a:solidFill>
              </a:rPr>
              <a:t>Vehicles-Emission</a:t>
            </a:r>
            <a:endParaRPr sz="1000"/>
          </a:p>
        </p:txBody>
      </p:sp>
      <p:sp>
        <p:nvSpPr>
          <p:cNvPr id="66" name="Google Shape;66;p14"/>
          <p:cNvSpPr/>
          <p:nvPr/>
        </p:nvSpPr>
        <p:spPr>
          <a:xfrm>
            <a:off x="275275" y="1271100"/>
            <a:ext cx="1337100" cy="3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2D3039"/>
                </a:solidFill>
              </a:rPr>
              <a:t>Wind-Spreading</a:t>
            </a:r>
            <a:endParaRPr sz="1000"/>
          </a:p>
        </p:txBody>
      </p:sp>
      <p:sp>
        <p:nvSpPr>
          <p:cNvPr id="67" name="Google Shape;67;p14"/>
          <p:cNvSpPr/>
          <p:nvPr/>
        </p:nvSpPr>
        <p:spPr>
          <a:xfrm>
            <a:off x="275275" y="1682425"/>
            <a:ext cx="1337100" cy="34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>
                <a:solidFill>
                  <a:srgbClr val="2D3039"/>
                </a:solidFill>
              </a:rPr>
              <a:t>Spatial-Related</a:t>
            </a:r>
            <a:endParaRPr sz="1000"/>
          </a:p>
        </p:txBody>
      </p:sp>
      <p:sp>
        <p:nvSpPr>
          <p:cNvPr id="68" name="Google Shape;68;p14"/>
          <p:cNvSpPr txBox="1"/>
          <p:nvPr/>
        </p:nvSpPr>
        <p:spPr>
          <a:xfrm>
            <a:off x="1612275" y="439275"/>
            <a:ext cx="59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Air Quality data</a:t>
            </a:r>
            <a:r>
              <a:rPr baseline="30000" lang="en-GB" sz="1200">
                <a:solidFill>
                  <a:srgbClr val="2D3039"/>
                </a:solidFill>
              </a:rPr>
              <a:t>[1]</a:t>
            </a:r>
            <a:r>
              <a:rPr lang="en-GB" sz="1200">
                <a:solidFill>
                  <a:srgbClr val="2D3039"/>
                </a:solidFill>
              </a:rPr>
              <a:t> contains measurements for NO2, SO2, PM2.5, PM10</a:t>
            </a:r>
            <a:endParaRPr sz="1200">
              <a:solidFill>
                <a:srgbClr val="2D3039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612275" y="848225"/>
            <a:ext cx="63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Congestion Scoot</a:t>
            </a:r>
            <a:r>
              <a:rPr baseline="30000" lang="en-GB" sz="1200">
                <a:solidFill>
                  <a:srgbClr val="2D3039"/>
                </a:solidFill>
              </a:rPr>
              <a:t>[2]</a:t>
            </a:r>
            <a:r>
              <a:rPr lang="en-GB" sz="1200">
                <a:solidFill>
                  <a:srgbClr val="2D3039"/>
                </a:solidFill>
              </a:rPr>
              <a:t> Data contains traffic throughput and capacity measurements.  </a:t>
            </a:r>
            <a:endParaRPr sz="1200">
              <a:solidFill>
                <a:srgbClr val="2D3039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612275" y="1242700"/>
            <a:ext cx="655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Weather Condition</a:t>
            </a:r>
            <a:r>
              <a:rPr baseline="30000" lang="en-GB" sz="1200">
                <a:solidFill>
                  <a:srgbClr val="2D3039"/>
                </a:solidFill>
              </a:rPr>
              <a:t>[3]</a:t>
            </a:r>
            <a:r>
              <a:rPr lang="en-GB" sz="1200">
                <a:solidFill>
                  <a:srgbClr val="2D3039"/>
                </a:solidFill>
              </a:rPr>
              <a:t> Data contains </a:t>
            </a:r>
            <a:r>
              <a:rPr lang="en-GB" sz="1200">
                <a:solidFill>
                  <a:srgbClr val="2D3039"/>
                </a:solidFill>
              </a:rPr>
              <a:t>wind speed</a:t>
            </a:r>
            <a:r>
              <a:rPr lang="en-GB" sz="1200">
                <a:solidFill>
                  <a:srgbClr val="2D3039"/>
                </a:solidFill>
              </a:rPr>
              <a:t>, wind direction, humidity, and temperature</a:t>
            </a:r>
            <a:endParaRPr sz="1200">
              <a:solidFill>
                <a:srgbClr val="2D303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612275" y="1670875"/>
            <a:ext cx="62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Shapefiles includes boundaries of wards and MSOAs in London</a:t>
            </a:r>
            <a:endParaRPr sz="1200">
              <a:solidFill>
                <a:srgbClr val="2D3039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6200" y="2099025"/>
            <a:ext cx="89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rgbClr val="2D3039"/>
                </a:solidFill>
              </a:rPr>
              <a:t>How can we provide some predictive value to people who lives in wards where no monitors are nearby?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47675" y="2417313"/>
            <a:ext cx="59652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Validate the correlations among above variables do exist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Try different models: PLS, SARIMAX, LSTM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Draw some </a:t>
            </a:r>
            <a:r>
              <a:rPr lang="en-GB" sz="1200">
                <a:solidFill>
                  <a:srgbClr val="2D3039"/>
                </a:solidFill>
              </a:rPr>
              <a:t>qualitative</a:t>
            </a:r>
            <a:r>
              <a:rPr lang="en-GB" sz="1200">
                <a:solidFill>
                  <a:srgbClr val="2D3039"/>
                </a:solidFill>
              </a:rPr>
              <a:t> conclusions among the variables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Predict quantitative values of air quality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Explore spatial/geographical distribution patterns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Try to find causality behind those patterns</a:t>
            </a:r>
            <a:endParaRPr sz="1200">
              <a:solidFill>
                <a:srgbClr val="2D3039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039"/>
              </a:buClr>
              <a:buSzPts val="1200"/>
              <a:buChar char="●"/>
            </a:pPr>
            <a:r>
              <a:rPr lang="en-GB" sz="1200">
                <a:solidFill>
                  <a:srgbClr val="2D3039"/>
                </a:solidFill>
              </a:rPr>
              <a:t>Provide some suggestions for decision-makers</a:t>
            </a:r>
            <a:endParaRPr sz="1200">
              <a:solidFill>
                <a:srgbClr val="2D30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0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The </a:t>
            </a:r>
            <a:r>
              <a:rPr lang="en-GB" sz="1200">
                <a:solidFill>
                  <a:srgbClr val="2D3039"/>
                </a:solidFill>
              </a:rPr>
              <a:t>graphic</a:t>
            </a:r>
            <a:r>
              <a:rPr lang="en-GB" sz="1200">
                <a:solidFill>
                  <a:srgbClr val="2D3039"/>
                </a:solidFill>
              </a:rPr>
              <a:t> on the right show variations of air quality (colour)</a:t>
            </a:r>
            <a:endParaRPr sz="1200">
              <a:solidFill>
                <a:srgbClr val="2D30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D3039"/>
                </a:solidFill>
              </a:rPr>
              <a:t>a</a:t>
            </a:r>
            <a:r>
              <a:rPr lang="en-GB" sz="1200">
                <a:solidFill>
                  <a:srgbClr val="2D3039"/>
                </a:solidFill>
              </a:rPr>
              <a:t>nd traffic congestion (radius) over time</a:t>
            </a:r>
            <a:endParaRPr sz="1200">
              <a:solidFill>
                <a:srgbClr val="2D303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675" y="2911875"/>
            <a:ext cx="3067500" cy="1785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88675" y="87050"/>
            <a:ext cx="62382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2] Concise summary of the outcome and recommended actions.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Summary of the outcomes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The PLS model shows that traffic congestion directly affects NO2 emissions levels.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Our model can be used to geographically isolate MSOA’s (Middle Layer Super Output Area) with NO2 emission levels that exceed EU standards.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Recommended actions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Decision makers can thus target MSOA’s with higher levels of NO2 emissions instead of implementing policies across entire boroughs.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If this model is made public, people can be informed about pollution levels in their local area, as well as learn about how pollution is monitored.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Limitations and caveats of our approach include:</a:t>
            </a:r>
            <a:endParaRPr b="1" sz="1200">
              <a:solidFill>
                <a:schemeClr val="dk1"/>
              </a:solidFill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Short data time frame of 3 months</a:t>
            </a:r>
            <a:endParaRPr sz="1200">
              <a:solidFill>
                <a:schemeClr val="dk1"/>
              </a:solidFill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Limited overlap between air quality and traffic congestion monitors</a:t>
            </a:r>
            <a:endParaRPr sz="1200">
              <a:solidFill>
                <a:schemeClr val="dk1"/>
              </a:solidFill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Weather data not localised to specific monitors</a:t>
            </a:r>
            <a:endParaRPr sz="1200">
              <a:solidFill>
                <a:schemeClr val="dk1"/>
              </a:solidFill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Distances measured using Euclidean distance instead of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following distances along streets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497250" y="4697750"/>
            <a:ext cx="2599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</a:rPr>
              <a:t>LISA Cluster Map of Mean Pred. NO2 by MSOA </a:t>
            </a:r>
            <a:endParaRPr sz="1100">
              <a:solidFill>
                <a:srgbClr val="333333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150" y="87050"/>
            <a:ext cx="2191350" cy="19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497250" y="2003850"/>
            <a:ext cx="2563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Relative importance of model input features. Traffic flow and saturation are of high importance and are controllable.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13457" r="13603" t="0"/>
          <a:stretch/>
        </p:blipFill>
        <p:spPr>
          <a:xfrm>
            <a:off x="4762050" y="390436"/>
            <a:ext cx="2346750" cy="182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475" y="283075"/>
            <a:ext cx="802378" cy="6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07850" y="2201200"/>
            <a:ext cx="438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</a:rPr>
              <a:t>LISA Cluster Map of Mean Pred. NO2 by MSOA for all single days </a:t>
            </a:r>
            <a:endParaRPr sz="1100">
              <a:solidFill>
                <a:srgbClr val="333333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12716" r="12394" t="0"/>
          <a:stretch/>
        </p:blipFill>
        <p:spPr>
          <a:xfrm>
            <a:off x="4762050" y="2571738"/>
            <a:ext cx="2524351" cy="19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3881" l="12666" r="6349" t="7912"/>
          <a:stretch/>
        </p:blipFill>
        <p:spPr>
          <a:xfrm>
            <a:off x="330375" y="509673"/>
            <a:ext cx="3907701" cy="31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1410" y="3266753"/>
            <a:ext cx="1437331" cy="8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8">
            <a:alphaModFix/>
          </a:blip>
          <a:srcRect b="0" l="23497" r="24961" t="0"/>
          <a:stretch/>
        </p:blipFill>
        <p:spPr>
          <a:xfrm>
            <a:off x="7385275" y="960500"/>
            <a:ext cx="1198775" cy="11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7385275" y="2942329"/>
            <a:ext cx="2199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</a:rPr>
              <a:t>Predicted Percentile</a:t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56175" y="411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Avg. of all days using </a:t>
            </a:r>
            <a:r>
              <a:rPr b="1" lang="en-GB">
                <a:solidFill>
                  <a:srgbClr val="333333"/>
                </a:solidFill>
              </a:rPr>
              <a:t>PLS</a:t>
            </a:r>
            <a:r>
              <a:rPr b="1" lang="en-GB">
                <a:solidFill>
                  <a:srgbClr val="333333"/>
                </a:solidFill>
              </a:rPr>
              <a:t> model</a:t>
            </a:r>
            <a:endParaRPr b="1">
              <a:solidFill>
                <a:srgbClr val="333333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676325" y="4602325"/>
            <a:ext cx="464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33333"/>
                </a:solidFill>
              </a:rPr>
              <a:t>Single day using </a:t>
            </a:r>
            <a:r>
              <a:rPr b="1" lang="en-GB">
                <a:solidFill>
                  <a:srgbClr val="333333"/>
                </a:solidFill>
              </a:rPr>
              <a:t>LSTM </a:t>
            </a:r>
            <a:r>
              <a:rPr b="1" lang="en-GB">
                <a:solidFill>
                  <a:srgbClr val="333333"/>
                </a:solidFill>
              </a:rPr>
              <a:t>model —</a:t>
            </a:r>
            <a:br>
              <a:rPr b="1" lang="en-GB">
                <a:solidFill>
                  <a:srgbClr val="333333"/>
                </a:solidFill>
              </a:rPr>
            </a:br>
            <a:r>
              <a:rPr b="1" lang="en-GB">
                <a:solidFill>
                  <a:srgbClr val="333333"/>
                </a:solidFill>
              </a:rPr>
              <a:t>Friday March 16 - Moderate wind to the North</a:t>
            </a:r>
            <a:endParaRPr b="1" sz="1700"/>
          </a:p>
        </p:txBody>
      </p:sp>
      <p:cxnSp>
        <p:nvCxnSpPr>
          <p:cNvPr id="97" name="Google Shape;97;p16"/>
          <p:cNvCxnSpPr/>
          <p:nvPr/>
        </p:nvCxnSpPr>
        <p:spPr>
          <a:xfrm>
            <a:off x="4478275" y="468575"/>
            <a:ext cx="300" cy="44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/>
        </p:nvSpPr>
        <p:spPr>
          <a:xfrm>
            <a:off x="147275" y="80325"/>
            <a:ext cx="4270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3] Graphical representation of technical information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0" y="0"/>
            <a:ext cx="57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4</a:t>
            </a:r>
            <a:r>
              <a:rPr b="1" lang="en-GB" sz="1200">
                <a:solidFill>
                  <a:schemeClr val="dk1"/>
                </a:solidFill>
              </a:rPr>
              <a:t>] Additionals graphics and visuals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00" y="469100"/>
            <a:ext cx="1854845" cy="18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29325" y="538363"/>
            <a:ext cx="1533226" cy="15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5" y="2899221"/>
            <a:ext cx="2756901" cy="169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75775" y="2281225"/>
            <a:ext cx="3417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Note the increase in pollutant levels as congestion rises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-3966270" y="2334850"/>
            <a:ext cx="23820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The pollutants fluctuate in a modular manner, controlled for by our model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75775" y="4510500"/>
            <a:ext cx="3202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Our model fits the data to a high degree of accuracy.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0" name="Google Shape;110;p17" title="wards_animation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6741" y="453825"/>
            <a:ext cx="5403008" cy="40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178750" y="4506100"/>
            <a:ext cx="42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Predictions of pollutants (NO2) modulated over time.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